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0" r:id="rId5"/>
    <p:sldId id="262" r:id="rId6"/>
    <p:sldId id="261" r:id="rId7"/>
    <p:sldId id="263" r:id="rId8"/>
    <p:sldId id="264"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4671"/>
  </p:normalViewPr>
  <p:slideViewPr>
    <p:cSldViewPr snapToGrid="0" snapToObjects="1">
      <p:cViewPr varScale="1">
        <p:scale>
          <a:sx n="105" d="100"/>
          <a:sy n="105" d="100"/>
        </p:scale>
        <p:origin x="8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GB"/>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1/15/22</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1/15/22</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GB"/>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GB"/>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1/15/22</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GB"/>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1/15/22</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GB"/>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1/15/22</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1/15/22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1/15/22</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GB"/>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GB"/>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1/15/22</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1/15/22</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3A6BD-3335-8B46-92DD-6A727375534A}"/>
              </a:ext>
            </a:extLst>
          </p:cNvPr>
          <p:cNvSpPr>
            <a:spLocks noGrp="1"/>
          </p:cNvSpPr>
          <p:nvPr>
            <p:ph type="ctrTitle"/>
          </p:nvPr>
        </p:nvSpPr>
        <p:spPr>
          <a:xfrm>
            <a:off x="1752749" y="1307408"/>
            <a:ext cx="8679915" cy="1748729"/>
          </a:xfrm>
        </p:spPr>
        <p:txBody>
          <a:bodyPr/>
          <a:lstStyle/>
          <a:p>
            <a:r>
              <a:rPr lang="en-US" b="1" dirty="0"/>
              <a:t>AS &amp; A Level Computer Science</a:t>
            </a:r>
          </a:p>
        </p:txBody>
      </p:sp>
      <p:sp>
        <p:nvSpPr>
          <p:cNvPr id="3" name="Subtitle 2">
            <a:extLst>
              <a:ext uri="{FF2B5EF4-FFF2-40B4-BE49-F238E27FC236}">
                <a16:creationId xmlns:a16="http://schemas.microsoft.com/office/drawing/2014/main" id="{0EE8D9ED-4697-7C4E-965B-B31A8677C4B4}"/>
              </a:ext>
            </a:extLst>
          </p:cNvPr>
          <p:cNvSpPr>
            <a:spLocks noGrp="1"/>
          </p:cNvSpPr>
          <p:nvPr>
            <p:ph type="subTitle" idx="1"/>
          </p:nvPr>
        </p:nvSpPr>
        <p:spPr>
          <a:xfrm>
            <a:off x="1752749" y="3378192"/>
            <a:ext cx="8673427" cy="1322587"/>
          </a:xfrm>
        </p:spPr>
        <p:txBody>
          <a:bodyPr/>
          <a:lstStyle/>
          <a:p>
            <a:r>
              <a:rPr lang="en-US" dirty="0"/>
              <a:t>Duration: 2 years</a:t>
            </a:r>
          </a:p>
          <a:p>
            <a:r>
              <a:rPr lang="en-US" dirty="0"/>
              <a:t>Examination Board: WJEC</a:t>
            </a:r>
          </a:p>
          <a:p>
            <a:r>
              <a:rPr lang="en-US" b="1" dirty="0">
                <a:latin typeface="Trebuchet MS" panose="020B0703020202090204" pitchFamily="34" charset="0"/>
              </a:rPr>
              <a:t>’The future awaits……the future is now……’</a:t>
            </a:r>
          </a:p>
        </p:txBody>
      </p:sp>
      <p:sp>
        <p:nvSpPr>
          <p:cNvPr id="4" name="TextBox 3">
            <a:extLst>
              <a:ext uri="{FF2B5EF4-FFF2-40B4-BE49-F238E27FC236}">
                <a16:creationId xmlns:a16="http://schemas.microsoft.com/office/drawing/2014/main" id="{A9F25BA6-6F3B-974B-B9A5-FDFA0DF2EEE0}"/>
              </a:ext>
            </a:extLst>
          </p:cNvPr>
          <p:cNvSpPr txBox="1"/>
          <p:nvPr/>
        </p:nvSpPr>
        <p:spPr>
          <a:xfrm>
            <a:off x="2371725" y="5757863"/>
            <a:ext cx="4055277" cy="646331"/>
          </a:xfrm>
          <a:prstGeom prst="rect">
            <a:avLst/>
          </a:prstGeom>
          <a:noFill/>
        </p:spPr>
        <p:txBody>
          <a:bodyPr wrap="none" rtlCol="0">
            <a:spAutoFit/>
          </a:bodyPr>
          <a:lstStyle/>
          <a:p>
            <a:r>
              <a:rPr lang="en-US" dirty="0"/>
              <a:t>Contact: 	</a:t>
            </a:r>
            <a:r>
              <a:rPr lang="en-US" dirty="0" err="1"/>
              <a:t>Mr</a:t>
            </a:r>
            <a:r>
              <a:rPr lang="en-US" dirty="0"/>
              <a:t> O’ Brien</a:t>
            </a:r>
          </a:p>
          <a:p>
            <a:r>
              <a:rPr lang="en-US" dirty="0"/>
              <a:t>Email: 		aobrien516@c2ken.net</a:t>
            </a:r>
          </a:p>
        </p:txBody>
      </p:sp>
    </p:spTree>
    <p:extLst>
      <p:ext uri="{BB962C8B-B14F-4D97-AF65-F5344CB8AC3E}">
        <p14:creationId xmlns:p14="http://schemas.microsoft.com/office/powerpoint/2010/main" val="1695255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78A75-B6F6-1E43-877A-8F0B1CCCF00C}"/>
              </a:ext>
            </a:extLst>
          </p:cNvPr>
          <p:cNvSpPr>
            <a:spLocks noGrp="1"/>
          </p:cNvSpPr>
          <p:nvPr>
            <p:ph type="title"/>
          </p:nvPr>
        </p:nvSpPr>
        <p:spPr>
          <a:xfrm>
            <a:off x="915695" y="2014836"/>
            <a:ext cx="3498979" cy="2456442"/>
          </a:xfrm>
        </p:spPr>
        <p:txBody>
          <a:bodyPr>
            <a:normAutofit fontScale="90000"/>
          </a:bodyPr>
          <a:lstStyle/>
          <a:p>
            <a:r>
              <a:rPr lang="en-US" dirty="0"/>
              <a:t>Overview</a:t>
            </a:r>
            <a:br>
              <a:rPr lang="en-US" dirty="0"/>
            </a:br>
            <a:br>
              <a:rPr lang="en-US" dirty="0"/>
            </a:br>
            <a:r>
              <a:rPr lang="en-US" sz="2400" dirty="0"/>
              <a:t>Requirements:</a:t>
            </a:r>
            <a:br>
              <a:rPr lang="en-US" sz="2400" dirty="0"/>
            </a:br>
            <a:r>
              <a:rPr lang="en-US" sz="2400" dirty="0"/>
              <a:t>at least B grade in Digital Technology (Programming) at GCSE</a:t>
            </a:r>
            <a:br>
              <a:rPr lang="en-US" sz="2400" dirty="0"/>
            </a:br>
            <a:br>
              <a:rPr lang="en-US" sz="2400" dirty="0"/>
            </a:br>
            <a:r>
              <a:rPr lang="en-US" sz="2400" dirty="0"/>
              <a:t>at least a B grade in Mathematics at GCSE</a:t>
            </a:r>
            <a:endParaRPr lang="en-US" dirty="0"/>
          </a:p>
        </p:txBody>
      </p:sp>
      <p:sp>
        <p:nvSpPr>
          <p:cNvPr id="3" name="Content Placeholder 2">
            <a:extLst>
              <a:ext uri="{FF2B5EF4-FFF2-40B4-BE49-F238E27FC236}">
                <a16:creationId xmlns:a16="http://schemas.microsoft.com/office/drawing/2014/main" id="{AFD8123E-1AAC-1045-96C1-70E1653E106B}"/>
              </a:ext>
            </a:extLst>
          </p:cNvPr>
          <p:cNvSpPr>
            <a:spLocks noGrp="1"/>
          </p:cNvSpPr>
          <p:nvPr>
            <p:ph idx="1"/>
          </p:nvPr>
        </p:nvSpPr>
        <p:spPr/>
        <p:txBody>
          <a:bodyPr/>
          <a:lstStyle/>
          <a:p>
            <a:r>
              <a:rPr lang="en-GB" dirty="0"/>
              <a:t>Our AS/A level Computer Science specification provides learners with an in-depth understanding of the fundamental concepts of computer science and a broad range of flexible and interesting study opportunities.</a:t>
            </a:r>
          </a:p>
          <a:p>
            <a:r>
              <a:rPr lang="en-GB" dirty="0"/>
              <a:t>This specification enables the school to deliver the course in innovative ways. We look to develop students' problem-solving skills, creating elegant ways to program solutions to real life problems.</a:t>
            </a:r>
          </a:p>
          <a:p>
            <a:r>
              <a:rPr lang="en-US" dirty="0"/>
              <a:t>The course itself comprises of terminal exams at the end of  Year 13 &amp; 14. Students also complete a year long programming project.</a:t>
            </a:r>
          </a:p>
          <a:p>
            <a:r>
              <a:rPr lang="en-US" dirty="0"/>
              <a:t>On successful completion of the course students can access any computing course offered by higher educational institutions.</a:t>
            </a:r>
          </a:p>
        </p:txBody>
      </p:sp>
      <p:sp>
        <p:nvSpPr>
          <p:cNvPr id="4" name="TextBox 3">
            <a:extLst>
              <a:ext uri="{FF2B5EF4-FFF2-40B4-BE49-F238E27FC236}">
                <a16:creationId xmlns:a16="http://schemas.microsoft.com/office/drawing/2014/main" id="{13B08611-6951-874B-84D3-FE18E71B944A}"/>
              </a:ext>
            </a:extLst>
          </p:cNvPr>
          <p:cNvSpPr txBox="1"/>
          <p:nvPr/>
        </p:nvSpPr>
        <p:spPr>
          <a:xfrm>
            <a:off x="5557837" y="6051808"/>
            <a:ext cx="4055277" cy="646331"/>
          </a:xfrm>
          <a:prstGeom prst="rect">
            <a:avLst/>
          </a:prstGeom>
          <a:noFill/>
        </p:spPr>
        <p:txBody>
          <a:bodyPr wrap="none" rtlCol="0">
            <a:spAutoFit/>
          </a:bodyPr>
          <a:lstStyle/>
          <a:p>
            <a:r>
              <a:rPr lang="en-US" dirty="0"/>
              <a:t>Contact: 	</a:t>
            </a:r>
            <a:r>
              <a:rPr lang="en-US" dirty="0" err="1"/>
              <a:t>Mr</a:t>
            </a:r>
            <a:r>
              <a:rPr lang="en-US" dirty="0"/>
              <a:t> O’ Brien</a:t>
            </a:r>
          </a:p>
          <a:p>
            <a:r>
              <a:rPr lang="en-US" dirty="0"/>
              <a:t>Email: 		aobrien516@c2ken.net</a:t>
            </a:r>
          </a:p>
        </p:txBody>
      </p:sp>
    </p:spTree>
    <p:extLst>
      <p:ext uri="{BB962C8B-B14F-4D97-AF65-F5344CB8AC3E}">
        <p14:creationId xmlns:p14="http://schemas.microsoft.com/office/powerpoint/2010/main" val="745658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78A75-B6F6-1E43-877A-8F0B1CCCF00C}"/>
              </a:ext>
            </a:extLst>
          </p:cNvPr>
          <p:cNvSpPr>
            <a:spLocks noGrp="1"/>
          </p:cNvSpPr>
          <p:nvPr>
            <p:ph type="title"/>
          </p:nvPr>
        </p:nvSpPr>
        <p:spPr>
          <a:xfrm>
            <a:off x="901408" y="1971973"/>
            <a:ext cx="3498979" cy="2456442"/>
          </a:xfrm>
        </p:spPr>
        <p:txBody>
          <a:bodyPr>
            <a:normAutofit fontScale="90000"/>
          </a:bodyPr>
          <a:lstStyle/>
          <a:p>
            <a:r>
              <a:rPr lang="en-US" dirty="0"/>
              <a:t>Overview</a:t>
            </a:r>
            <a:br>
              <a:rPr lang="en-US" dirty="0"/>
            </a:br>
            <a:br>
              <a:rPr lang="en-US" dirty="0"/>
            </a:br>
            <a:r>
              <a:rPr lang="en-US" sz="2400" dirty="0"/>
              <a:t>Requirements:</a:t>
            </a:r>
            <a:br>
              <a:rPr lang="en-US" sz="2400" dirty="0"/>
            </a:br>
            <a:r>
              <a:rPr lang="en-US" sz="2400" dirty="0"/>
              <a:t>at least B grade in Digital Technology (Programming) at GCSE</a:t>
            </a:r>
            <a:br>
              <a:rPr lang="en-US" sz="2400" dirty="0"/>
            </a:br>
            <a:br>
              <a:rPr lang="en-US" sz="2400" dirty="0"/>
            </a:br>
            <a:r>
              <a:rPr lang="en-US" sz="2400" dirty="0"/>
              <a:t>at least a B grade in Mathematics at GCSE</a:t>
            </a:r>
            <a:endParaRPr lang="en-US" dirty="0"/>
          </a:p>
        </p:txBody>
      </p:sp>
      <p:sp>
        <p:nvSpPr>
          <p:cNvPr id="3" name="Content Placeholder 2">
            <a:extLst>
              <a:ext uri="{FF2B5EF4-FFF2-40B4-BE49-F238E27FC236}">
                <a16:creationId xmlns:a16="http://schemas.microsoft.com/office/drawing/2014/main" id="{AFD8123E-1AAC-1045-96C1-70E1653E106B}"/>
              </a:ext>
            </a:extLst>
          </p:cNvPr>
          <p:cNvSpPr>
            <a:spLocks noGrp="1"/>
          </p:cNvSpPr>
          <p:nvPr>
            <p:ph idx="1"/>
          </p:nvPr>
        </p:nvSpPr>
        <p:spPr/>
        <p:txBody>
          <a:bodyPr>
            <a:normAutofit fontScale="85000" lnSpcReduction="10000"/>
          </a:bodyPr>
          <a:lstStyle/>
          <a:p>
            <a:r>
              <a:rPr lang="en-GB" dirty="0"/>
              <a:t>Computers are widely used in all aspects of business, industry, government, education, leisure and the home. In this increasingly technological age, a study of computer science, and particularly how computers are used in the solution of a variety of problems, is not only valuable to the learners but also essential to the future well-being of the country. </a:t>
            </a:r>
          </a:p>
          <a:p>
            <a:r>
              <a:rPr lang="en-GB" dirty="0"/>
              <a:t>Computer science integrates well with subjects across the curriculum. It demands both logical discipline and imaginative creativity in the selection and design of algorithms and the writing, testing and debugging of programs; it relies on an understanding of the rules of language at a fundamental level; it encourages an awareness of the management and organisation of computer systems; it extends the learners’ horizons beyond the school or college environment in the appreciation of the effects of computer science on society and individuals. For these reasons, computer science is as relevant to a learner studying arts subjects as it is to one studying science subjects. </a:t>
            </a:r>
            <a:endParaRPr lang="en-US" dirty="0"/>
          </a:p>
        </p:txBody>
      </p:sp>
      <p:sp>
        <p:nvSpPr>
          <p:cNvPr id="4" name="TextBox 3">
            <a:extLst>
              <a:ext uri="{FF2B5EF4-FFF2-40B4-BE49-F238E27FC236}">
                <a16:creationId xmlns:a16="http://schemas.microsoft.com/office/drawing/2014/main" id="{D2DD2740-DB14-8843-B461-ED897E02562D}"/>
              </a:ext>
            </a:extLst>
          </p:cNvPr>
          <p:cNvSpPr txBox="1"/>
          <p:nvPr/>
        </p:nvSpPr>
        <p:spPr>
          <a:xfrm>
            <a:off x="5557837" y="6051808"/>
            <a:ext cx="4055277" cy="646331"/>
          </a:xfrm>
          <a:prstGeom prst="rect">
            <a:avLst/>
          </a:prstGeom>
          <a:noFill/>
        </p:spPr>
        <p:txBody>
          <a:bodyPr wrap="none" rtlCol="0">
            <a:spAutoFit/>
          </a:bodyPr>
          <a:lstStyle/>
          <a:p>
            <a:r>
              <a:rPr lang="en-US" dirty="0"/>
              <a:t>Contact: 	</a:t>
            </a:r>
            <a:r>
              <a:rPr lang="en-US" dirty="0" err="1"/>
              <a:t>Mr</a:t>
            </a:r>
            <a:r>
              <a:rPr lang="en-US" dirty="0"/>
              <a:t> O’ Brien</a:t>
            </a:r>
          </a:p>
          <a:p>
            <a:r>
              <a:rPr lang="en-US" dirty="0"/>
              <a:t>Email: 		aobrien516@c2ken.net</a:t>
            </a:r>
          </a:p>
        </p:txBody>
      </p:sp>
    </p:spTree>
    <p:extLst>
      <p:ext uri="{BB962C8B-B14F-4D97-AF65-F5344CB8AC3E}">
        <p14:creationId xmlns:p14="http://schemas.microsoft.com/office/powerpoint/2010/main" val="2867530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101D3-2066-EE40-88A3-CDE2F60FEA27}"/>
              </a:ext>
            </a:extLst>
          </p:cNvPr>
          <p:cNvSpPr>
            <a:spLocks noGrp="1"/>
          </p:cNvSpPr>
          <p:nvPr>
            <p:ph type="title"/>
          </p:nvPr>
        </p:nvSpPr>
        <p:spPr/>
        <p:txBody>
          <a:bodyPr/>
          <a:lstStyle/>
          <a:p>
            <a:r>
              <a:rPr lang="en-US" b="1" dirty="0"/>
              <a:t>Careers</a:t>
            </a:r>
          </a:p>
        </p:txBody>
      </p:sp>
      <p:sp>
        <p:nvSpPr>
          <p:cNvPr id="3" name="Content Placeholder 2">
            <a:extLst>
              <a:ext uri="{FF2B5EF4-FFF2-40B4-BE49-F238E27FC236}">
                <a16:creationId xmlns:a16="http://schemas.microsoft.com/office/drawing/2014/main" id="{253AE386-B5CA-0646-B8CB-91346A44B346}"/>
              </a:ext>
            </a:extLst>
          </p:cNvPr>
          <p:cNvSpPr>
            <a:spLocks noGrp="1"/>
          </p:cNvSpPr>
          <p:nvPr>
            <p:ph idx="1"/>
          </p:nvPr>
        </p:nvSpPr>
        <p:spPr/>
        <p:txBody>
          <a:bodyPr/>
          <a:lstStyle/>
          <a:p>
            <a:r>
              <a:rPr lang="en-GB" dirty="0"/>
              <a:t>Careers:  There are many careers options that a person can explore from choosing Computer Science as an option at AS/A Level.</a:t>
            </a:r>
            <a:endParaRPr lang="en-US" dirty="0"/>
          </a:p>
          <a:p>
            <a:r>
              <a:rPr lang="en-US" dirty="0"/>
              <a:t>These careers include:</a:t>
            </a:r>
          </a:p>
          <a:p>
            <a:pPr lvl="1"/>
            <a:r>
              <a:rPr lang="en-US" dirty="0"/>
              <a:t>Software Engineering </a:t>
            </a:r>
          </a:p>
          <a:p>
            <a:pPr lvl="1"/>
            <a:r>
              <a:rPr lang="en-US" dirty="0"/>
              <a:t>Data Analysis</a:t>
            </a:r>
          </a:p>
          <a:p>
            <a:pPr lvl="1"/>
            <a:r>
              <a:rPr lang="en-US" dirty="0"/>
              <a:t>Systems Administrator</a:t>
            </a:r>
          </a:p>
          <a:p>
            <a:pPr lvl="1"/>
            <a:r>
              <a:rPr lang="en-US" dirty="0"/>
              <a:t>App developer</a:t>
            </a:r>
          </a:p>
          <a:p>
            <a:pPr lvl="1"/>
            <a:r>
              <a:rPr lang="en-US" dirty="0"/>
              <a:t>Cyber Security</a:t>
            </a:r>
          </a:p>
          <a:p>
            <a:pPr lvl="1"/>
            <a:r>
              <a:rPr lang="en-US" dirty="0"/>
              <a:t>Forensic IT Analyst</a:t>
            </a:r>
          </a:p>
          <a:p>
            <a:pPr lvl="1"/>
            <a:r>
              <a:rPr lang="en-US" dirty="0"/>
              <a:t>…. plus a whole lot more……</a:t>
            </a:r>
          </a:p>
        </p:txBody>
      </p:sp>
      <p:sp>
        <p:nvSpPr>
          <p:cNvPr id="4" name="TextBox 3">
            <a:extLst>
              <a:ext uri="{FF2B5EF4-FFF2-40B4-BE49-F238E27FC236}">
                <a16:creationId xmlns:a16="http://schemas.microsoft.com/office/drawing/2014/main" id="{18DCE661-A4EB-C040-B7FE-E8F7606764F9}"/>
              </a:ext>
            </a:extLst>
          </p:cNvPr>
          <p:cNvSpPr txBox="1"/>
          <p:nvPr/>
        </p:nvSpPr>
        <p:spPr>
          <a:xfrm>
            <a:off x="5557837" y="6051808"/>
            <a:ext cx="4055277" cy="646331"/>
          </a:xfrm>
          <a:prstGeom prst="rect">
            <a:avLst/>
          </a:prstGeom>
          <a:noFill/>
        </p:spPr>
        <p:txBody>
          <a:bodyPr wrap="none" rtlCol="0">
            <a:spAutoFit/>
          </a:bodyPr>
          <a:lstStyle/>
          <a:p>
            <a:r>
              <a:rPr lang="en-US" dirty="0"/>
              <a:t>Contact: 	</a:t>
            </a:r>
            <a:r>
              <a:rPr lang="en-US" dirty="0" err="1"/>
              <a:t>Mr</a:t>
            </a:r>
            <a:r>
              <a:rPr lang="en-US" dirty="0"/>
              <a:t> O’ Brien</a:t>
            </a:r>
          </a:p>
          <a:p>
            <a:r>
              <a:rPr lang="en-US" dirty="0"/>
              <a:t>Email: 		aobrien516@c2ken.net</a:t>
            </a:r>
          </a:p>
        </p:txBody>
      </p:sp>
    </p:spTree>
    <p:extLst>
      <p:ext uri="{BB962C8B-B14F-4D97-AF65-F5344CB8AC3E}">
        <p14:creationId xmlns:p14="http://schemas.microsoft.com/office/powerpoint/2010/main" val="1319060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8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74"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5"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8"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1"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1026" name="Picture 2" descr="Computer Science Careers | Computer Science Posters | Gloss Paper measuring  850mm x 594mm (A1) | STEM Posters for the Classroom | Education Charts by  Daydream Education : Amazon.co.uk: Stationery &amp;amp; Office Supplies">
            <a:extLst>
              <a:ext uri="{FF2B5EF4-FFF2-40B4-BE49-F238E27FC236}">
                <a16:creationId xmlns:a16="http://schemas.microsoft.com/office/drawing/2014/main" id="{F78F14A8-72F7-7D43-8062-4F5B3B831D4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50534" y="643467"/>
            <a:ext cx="7890932"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54311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737D0-6AF5-B843-8C99-40FE1F6156AE}"/>
              </a:ext>
            </a:extLst>
          </p:cNvPr>
          <p:cNvSpPr>
            <a:spLocks noGrp="1"/>
          </p:cNvSpPr>
          <p:nvPr>
            <p:ph type="title"/>
          </p:nvPr>
        </p:nvSpPr>
        <p:spPr/>
        <p:txBody>
          <a:bodyPr/>
          <a:lstStyle/>
          <a:p>
            <a:r>
              <a:rPr lang="en-US" b="1" dirty="0"/>
              <a:t>Assessment</a:t>
            </a:r>
            <a:br>
              <a:rPr lang="en-US" b="1" dirty="0"/>
            </a:br>
            <a:r>
              <a:rPr lang="en-US" b="1" dirty="0"/>
              <a:t>AS Level</a:t>
            </a:r>
          </a:p>
        </p:txBody>
      </p:sp>
      <p:sp>
        <p:nvSpPr>
          <p:cNvPr id="3" name="Content Placeholder 2">
            <a:extLst>
              <a:ext uri="{FF2B5EF4-FFF2-40B4-BE49-F238E27FC236}">
                <a16:creationId xmlns:a16="http://schemas.microsoft.com/office/drawing/2014/main" id="{19D4FAC3-BD54-EA47-A639-BA662C276013}"/>
              </a:ext>
            </a:extLst>
          </p:cNvPr>
          <p:cNvSpPr>
            <a:spLocks noGrp="1"/>
          </p:cNvSpPr>
          <p:nvPr>
            <p:ph idx="1"/>
          </p:nvPr>
        </p:nvSpPr>
        <p:spPr/>
        <p:txBody>
          <a:bodyPr/>
          <a:lstStyle/>
          <a:p>
            <a:r>
              <a:rPr lang="en-US" dirty="0"/>
              <a:t>The AS course comprises of a number of theoretical units alongside learning the practical aspects of computer programming. The language that will be used across the course will be Python.</a:t>
            </a:r>
          </a:p>
          <a:p>
            <a:r>
              <a:rPr lang="en-US" dirty="0"/>
              <a:t>Please see the overview of the AS assessment below:</a:t>
            </a:r>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pic>
        <p:nvPicPr>
          <p:cNvPr id="4" name="Picture 3">
            <a:extLst>
              <a:ext uri="{FF2B5EF4-FFF2-40B4-BE49-F238E27FC236}">
                <a16:creationId xmlns:a16="http://schemas.microsoft.com/office/drawing/2014/main" id="{1FC8CE09-B968-0C4A-8D5A-E817D2ADA07B}"/>
              </a:ext>
            </a:extLst>
          </p:cNvPr>
          <p:cNvPicPr>
            <a:picLocks noChangeAspect="1"/>
          </p:cNvPicPr>
          <p:nvPr/>
        </p:nvPicPr>
        <p:blipFill rotWithShape="1">
          <a:blip r:embed="rId2"/>
          <a:srcRect l="39556" t="23467" r="18333" b="43823"/>
          <a:stretch/>
        </p:blipFill>
        <p:spPr>
          <a:xfrm>
            <a:off x="4854660" y="2745953"/>
            <a:ext cx="6809446" cy="3305855"/>
          </a:xfrm>
          <a:prstGeom prst="rect">
            <a:avLst/>
          </a:prstGeom>
        </p:spPr>
      </p:pic>
      <p:sp>
        <p:nvSpPr>
          <p:cNvPr id="5" name="TextBox 4">
            <a:extLst>
              <a:ext uri="{FF2B5EF4-FFF2-40B4-BE49-F238E27FC236}">
                <a16:creationId xmlns:a16="http://schemas.microsoft.com/office/drawing/2014/main" id="{C83C825B-4D3C-E54E-A33A-4E7C114C58CB}"/>
              </a:ext>
            </a:extLst>
          </p:cNvPr>
          <p:cNvSpPr txBox="1"/>
          <p:nvPr/>
        </p:nvSpPr>
        <p:spPr>
          <a:xfrm>
            <a:off x="5557837" y="6051808"/>
            <a:ext cx="4055277" cy="646331"/>
          </a:xfrm>
          <a:prstGeom prst="rect">
            <a:avLst/>
          </a:prstGeom>
          <a:noFill/>
        </p:spPr>
        <p:txBody>
          <a:bodyPr wrap="none" rtlCol="0">
            <a:spAutoFit/>
          </a:bodyPr>
          <a:lstStyle/>
          <a:p>
            <a:r>
              <a:rPr lang="en-US" dirty="0"/>
              <a:t>Contact: 	</a:t>
            </a:r>
            <a:r>
              <a:rPr lang="en-US" dirty="0" err="1"/>
              <a:t>Mr</a:t>
            </a:r>
            <a:r>
              <a:rPr lang="en-US" dirty="0"/>
              <a:t> O’ Brien</a:t>
            </a:r>
          </a:p>
          <a:p>
            <a:r>
              <a:rPr lang="en-US" dirty="0"/>
              <a:t>Email: 		aobrien516@c2ken.net</a:t>
            </a:r>
          </a:p>
        </p:txBody>
      </p:sp>
    </p:spTree>
    <p:extLst>
      <p:ext uri="{BB962C8B-B14F-4D97-AF65-F5344CB8AC3E}">
        <p14:creationId xmlns:p14="http://schemas.microsoft.com/office/powerpoint/2010/main" val="858390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737D0-6AF5-B843-8C99-40FE1F6156AE}"/>
              </a:ext>
            </a:extLst>
          </p:cNvPr>
          <p:cNvSpPr>
            <a:spLocks noGrp="1"/>
          </p:cNvSpPr>
          <p:nvPr>
            <p:ph type="title"/>
          </p:nvPr>
        </p:nvSpPr>
        <p:spPr/>
        <p:txBody>
          <a:bodyPr/>
          <a:lstStyle/>
          <a:p>
            <a:r>
              <a:rPr lang="en-US" b="1" dirty="0"/>
              <a:t>Assessment</a:t>
            </a:r>
            <a:br>
              <a:rPr lang="en-US" b="1" dirty="0"/>
            </a:br>
            <a:r>
              <a:rPr lang="en-US" b="1" dirty="0"/>
              <a:t>A Level</a:t>
            </a:r>
          </a:p>
        </p:txBody>
      </p:sp>
      <p:sp>
        <p:nvSpPr>
          <p:cNvPr id="3" name="Content Placeholder 2">
            <a:extLst>
              <a:ext uri="{FF2B5EF4-FFF2-40B4-BE49-F238E27FC236}">
                <a16:creationId xmlns:a16="http://schemas.microsoft.com/office/drawing/2014/main" id="{19D4FAC3-BD54-EA47-A639-BA662C276013}"/>
              </a:ext>
            </a:extLst>
          </p:cNvPr>
          <p:cNvSpPr>
            <a:spLocks noGrp="1"/>
          </p:cNvSpPr>
          <p:nvPr>
            <p:ph idx="1"/>
          </p:nvPr>
        </p:nvSpPr>
        <p:spPr>
          <a:xfrm>
            <a:off x="5118446" y="304521"/>
            <a:ext cx="6281873" cy="5248622"/>
          </a:xfrm>
        </p:spPr>
        <p:txBody>
          <a:bodyPr/>
          <a:lstStyle/>
          <a:p>
            <a:r>
              <a:rPr lang="en-US" dirty="0"/>
              <a:t>The A Level course comprises three units, two theory and one practical. In the practical unit students must find a client who requires an IT solution to a particular problem. Students need to create a solution to the problem using the Software Development lifecycle</a:t>
            </a:r>
          </a:p>
          <a:p>
            <a:r>
              <a:rPr lang="en-US" dirty="0"/>
              <a:t>Please see the overview of the A Level assessment below:</a:t>
            </a:r>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pic>
        <p:nvPicPr>
          <p:cNvPr id="5" name="Picture 4">
            <a:extLst>
              <a:ext uri="{FF2B5EF4-FFF2-40B4-BE49-F238E27FC236}">
                <a16:creationId xmlns:a16="http://schemas.microsoft.com/office/drawing/2014/main" id="{A864868B-1044-FB4A-B98F-6D8E0ACA5B5D}"/>
              </a:ext>
            </a:extLst>
          </p:cNvPr>
          <p:cNvPicPr>
            <a:picLocks noChangeAspect="1"/>
          </p:cNvPicPr>
          <p:nvPr/>
        </p:nvPicPr>
        <p:blipFill rotWithShape="1">
          <a:blip r:embed="rId2"/>
          <a:srcRect l="39757" t="21458" r="18707" b="33333"/>
          <a:stretch/>
        </p:blipFill>
        <p:spPr>
          <a:xfrm>
            <a:off x="5118446" y="2576230"/>
            <a:ext cx="6281873" cy="4273249"/>
          </a:xfrm>
          <a:prstGeom prst="rect">
            <a:avLst/>
          </a:prstGeom>
        </p:spPr>
      </p:pic>
    </p:spTree>
    <p:extLst>
      <p:ext uri="{BB962C8B-B14F-4D97-AF65-F5344CB8AC3E}">
        <p14:creationId xmlns:p14="http://schemas.microsoft.com/office/powerpoint/2010/main" val="1072897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B8652-28FA-064C-9871-6EFBB80DB70A}"/>
              </a:ext>
            </a:extLst>
          </p:cNvPr>
          <p:cNvSpPr>
            <a:spLocks noGrp="1"/>
          </p:cNvSpPr>
          <p:nvPr>
            <p:ph type="ctrTitle"/>
          </p:nvPr>
        </p:nvSpPr>
        <p:spPr/>
        <p:txBody>
          <a:bodyPr/>
          <a:lstStyle/>
          <a:p>
            <a:r>
              <a:rPr lang="en-US" dirty="0"/>
              <a:t>For any further enquiries please contact </a:t>
            </a:r>
            <a:r>
              <a:rPr lang="en-US" dirty="0" err="1"/>
              <a:t>Mr</a:t>
            </a:r>
            <a:r>
              <a:rPr lang="en-US" dirty="0"/>
              <a:t> O’ Brien</a:t>
            </a:r>
          </a:p>
        </p:txBody>
      </p:sp>
      <p:sp>
        <p:nvSpPr>
          <p:cNvPr id="3" name="Subtitle 2">
            <a:extLst>
              <a:ext uri="{FF2B5EF4-FFF2-40B4-BE49-F238E27FC236}">
                <a16:creationId xmlns:a16="http://schemas.microsoft.com/office/drawing/2014/main" id="{7287F5E8-57C3-A04D-8EA2-A685D196C48D}"/>
              </a:ext>
            </a:extLst>
          </p:cNvPr>
          <p:cNvSpPr>
            <a:spLocks noGrp="1"/>
          </p:cNvSpPr>
          <p:nvPr>
            <p:ph type="subTitle" idx="1"/>
          </p:nvPr>
        </p:nvSpPr>
        <p:spPr>
          <a:xfrm>
            <a:off x="1759237" y="4096512"/>
            <a:ext cx="8673427" cy="1132341"/>
          </a:xfrm>
        </p:spPr>
        <p:txBody>
          <a:bodyPr/>
          <a:lstStyle/>
          <a:p>
            <a:r>
              <a:rPr lang="en-US" dirty="0"/>
              <a:t>Email: aobrien516@c2ken.net</a:t>
            </a:r>
          </a:p>
        </p:txBody>
      </p:sp>
    </p:spTree>
    <p:extLst>
      <p:ext uri="{BB962C8B-B14F-4D97-AF65-F5344CB8AC3E}">
        <p14:creationId xmlns:p14="http://schemas.microsoft.com/office/powerpoint/2010/main" val="2592896986"/>
      </p:ext>
    </p:extLst>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docProps/app.xml><?xml version="1.0" encoding="utf-8"?>
<Properties xmlns="http://schemas.openxmlformats.org/officeDocument/2006/extended-properties" xmlns:vt="http://schemas.openxmlformats.org/officeDocument/2006/docPropsVTypes">
  <TotalTime>15</TotalTime>
  <Words>623</Words>
  <Application>Microsoft Macintosh PowerPoint</Application>
  <PresentationFormat>Widescreen</PresentationFormat>
  <Paragraphs>50</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 Light</vt:lpstr>
      <vt:lpstr>Rockwell</vt:lpstr>
      <vt:lpstr>Trebuchet MS</vt:lpstr>
      <vt:lpstr>Wingdings</vt:lpstr>
      <vt:lpstr>Atlas</vt:lpstr>
      <vt:lpstr>AS &amp; A Level Computer Science</vt:lpstr>
      <vt:lpstr>Overview  Requirements: at least B grade in Digital Technology (Programming) at GCSE  at least a B grade in Mathematics at GCSE</vt:lpstr>
      <vt:lpstr>Overview  Requirements: at least B grade in Digital Technology (Programming) at GCSE  at least a B grade in Mathematics at GCSE</vt:lpstr>
      <vt:lpstr>Careers</vt:lpstr>
      <vt:lpstr>PowerPoint Presentation</vt:lpstr>
      <vt:lpstr>Assessment AS Level</vt:lpstr>
      <vt:lpstr>Assessment A Level</vt:lpstr>
      <vt:lpstr>For any further enquiries please contact Mr O’ Brien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 &amp; A Level Computer Science</dc:title>
  <dc:creator>A O'Brien</dc:creator>
  <cp:lastModifiedBy>A O'Brien</cp:lastModifiedBy>
  <cp:revision>2</cp:revision>
  <dcterms:created xsi:type="dcterms:W3CDTF">2022-01-15T20:30:20Z</dcterms:created>
  <dcterms:modified xsi:type="dcterms:W3CDTF">2022-01-15T20:45:35Z</dcterms:modified>
</cp:coreProperties>
</file>